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4" r:id="rId4"/>
    <p:sldId id="275" r:id="rId5"/>
    <p:sldId id="269" r:id="rId6"/>
    <p:sldId id="259" r:id="rId7"/>
    <p:sldId id="264" r:id="rId8"/>
    <p:sldId id="262" r:id="rId9"/>
    <p:sldId id="272" r:id="rId10"/>
    <p:sldId id="276" r:id="rId11"/>
    <p:sldId id="277" r:id="rId12"/>
    <p:sldId id="278" r:id="rId13"/>
    <p:sldId id="279" r:id="rId14"/>
    <p:sldId id="265" r:id="rId15"/>
    <p:sldId id="27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ckp_ufa@rtrn.ru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ckp_ufa@rtrn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453B9-3F24-4EEB-A5F9-C7DCD43131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9E0FF-EAD9-443B-A98F-1D66CFB8F16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rtl="0"/>
          <a:endParaRPr lang="ru-RU" sz="2800" b="0" strike="noStrike" dirty="0" smtClean="0">
            <a:effectLst/>
          </a:endParaRPr>
        </a:p>
        <a:p>
          <a:pPr rtl="0"/>
          <a:r>
            <a:rPr lang="ru-RU" sz="2000" b="0" strike="noStrike" dirty="0" smtClean="0">
              <a:effectLst/>
            </a:rPr>
            <a:t>Федеральная целевая программа: </a:t>
          </a:r>
          <a:r>
            <a:rPr lang="ru-RU" sz="2000" b="1" strike="noStrike" dirty="0" smtClean="0">
              <a:effectLst/>
            </a:rPr>
            <a:t>«Развитие телерадиовещания в Российской Федерации на 2009-2018 годы» </a:t>
          </a:r>
          <a:r>
            <a:rPr lang="ru-RU" sz="2000" dirty="0" smtClean="0"/>
            <a:t>решает в первую очередь важную социальную задачу – делает доступными и бесплатными для всех жителей России 20 федеральных телеканалов в высоком «цифровом» качестве. Сделать это на базе аналогового телевидения нельзя по причине высоких затрат на его содержание и модернизацию, а также по причине ограниченности свободного радиочастотного ресурса. Для миллионов россиян цифровое эфирное телевидение будет означать улучшение качества жизни и устранение информационного неравенства.</a:t>
          </a:r>
          <a:endParaRPr lang="ru-RU" sz="2000" b="0" strike="noStrike" dirty="0" smtClean="0">
            <a:effectLst/>
          </a:endParaRPr>
        </a:p>
        <a:p>
          <a:pPr rtl="0"/>
          <a:endParaRPr lang="ru-RU" sz="47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7112DF-E442-488C-9FEB-4D493F8F51F8}" type="parTrans" cxnId="{5C6F88AB-4D6F-4F6D-8401-13A8D44724FB}">
      <dgm:prSet/>
      <dgm:spPr/>
      <dgm:t>
        <a:bodyPr/>
        <a:lstStyle/>
        <a:p>
          <a:endParaRPr lang="ru-RU"/>
        </a:p>
      </dgm:t>
    </dgm:pt>
    <dgm:pt modelId="{3762154E-5FFD-4DF8-9BDF-E9402BB7219A}" type="sibTrans" cxnId="{5C6F88AB-4D6F-4F6D-8401-13A8D44724FB}">
      <dgm:prSet/>
      <dgm:spPr/>
      <dgm:t>
        <a:bodyPr/>
        <a:lstStyle/>
        <a:p>
          <a:endParaRPr lang="ru-RU"/>
        </a:p>
      </dgm:t>
    </dgm:pt>
    <dgm:pt modelId="{4EDD0C78-5ED2-4C25-9340-6C20629D55F0}" type="pres">
      <dgm:prSet presAssocID="{9A9453B9-3F24-4EEB-A5F9-C7DCD43131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B8986-9E77-4441-B06E-8A0064D5D606}" type="pres">
      <dgm:prSet presAssocID="{2419E0FF-EAD9-443B-A98F-1D66CFB8F16A}" presName="parentText" presStyleLbl="node1" presStyleIdx="0" presStyleCnt="1" custScaleY="955259" custLinFactNeighborX="-688" custLinFactNeighborY="-35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F88AB-4D6F-4F6D-8401-13A8D44724FB}" srcId="{9A9453B9-3F24-4EEB-A5F9-C7DCD43131B6}" destId="{2419E0FF-EAD9-443B-A98F-1D66CFB8F16A}" srcOrd="0" destOrd="0" parTransId="{8A7112DF-E442-488C-9FEB-4D493F8F51F8}" sibTransId="{3762154E-5FFD-4DF8-9BDF-E9402BB7219A}"/>
    <dgm:cxn modelId="{EC8FFA85-D823-4D52-B51D-8565C6FD584C}" type="presOf" srcId="{2419E0FF-EAD9-443B-A98F-1D66CFB8F16A}" destId="{F18B8986-9E77-4441-B06E-8A0064D5D606}" srcOrd="0" destOrd="0" presId="urn:microsoft.com/office/officeart/2005/8/layout/vList2"/>
    <dgm:cxn modelId="{8DFE9C7D-0833-4F61-BEBB-8EF5B7F76DEA}" type="presOf" srcId="{9A9453B9-3F24-4EEB-A5F9-C7DCD43131B6}" destId="{4EDD0C78-5ED2-4C25-9340-6C20629D55F0}" srcOrd="0" destOrd="0" presId="urn:microsoft.com/office/officeart/2005/8/layout/vList2"/>
    <dgm:cxn modelId="{7916A5A2-8881-4EA0-8933-0200378934FE}" type="presParOf" srcId="{4EDD0C78-5ED2-4C25-9340-6C20629D55F0}" destId="{F18B8986-9E77-4441-B06E-8A0064D5D6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ED4BD-1C17-494B-99DA-F96386533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08D5CC-C0EA-4AC2-8C91-A33DAD053B74}" type="pres">
      <dgm:prSet presAssocID="{CABED4BD-1C17-494B-99DA-F96386533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563E2-922E-46B7-A271-B053842207A6}" type="presOf" srcId="{CABED4BD-1C17-494B-99DA-F96386533557}" destId="{BB08D5CC-C0EA-4AC2-8C91-A33DAD053B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43A24-CFD0-4AA5-8A47-42A573F7D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F0703-5EFF-4187-9AC4-2B7032AFE23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800" dirty="0" smtClean="0"/>
            <a:t>Местные </a:t>
          </a:r>
          <a:r>
            <a:rPr lang="ru-RU" sz="1800" b="1" i="1" dirty="0" smtClean="0"/>
            <a:t>(русский, башкирский языки)</a:t>
          </a:r>
          <a:r>
            <a:rPr lang="ru-RU" sz="1800" i="1" dirty="0" smtClean="0"/>
            <a:t> </a:t>
          </a:r>
          <a:r>
            <a:rPr lang="ru-RU" sz="2800" dirty="0" smtClean="0"/>
            <a:t>теле-радио программы в цифровом эфирном вещание на телеканалах</a:t>
          </a:r>
          <a:r>
            <a:rPr lang="en-US" sz="2800" dirty="0" smtClean="0"/>
            <a:t>:</a:t>
          </a:r>
          <a:r>
            <a:rPr lang="ru-RU" sz="2800" dirty="0" smtClean="0"/>
            <a:t> </a:t>
          </a:r>
        </a:p>
        <a:p>
          <a:pPr rtl="0">
            <a:spcAft>
              <a:spcPts val="0"/>
            </a:spcAft>
          </a:pPr>
          <a:r>
            <a:rPr lang="ru-RU" sz="2800" b="1" dirty="0" smtClean="0"/>
            <a:t>- РОССИЯ-1</a:t>
          </a:r>
        </a:p>
        <a:p>
          <a:pPr rtl="0">
            <a:spcAft>
              <a:spcPts val="0"/>
            </a:spcAft>
          </a:pPr>
          <a:r>
            <a:rPr lang="ru-RU" sz="2800" b="1" dirty="0" smtClean="0"/>
            <a:t>- РОССИЯ-24</a:t>
          </a:r>
          <a:endParaRPr lang="en-US" sz="2800" b="1" dirty="0" smtClean="0"/>
        </a:p>
        <a:p>
          <a:pPr rtl="0">
            <a:spcAft>
              <a:spcPts val="0"/>
            </a:spcAft>
          </a:pPr>
          <a:r>
            <a:rPr lang="ru-RU" sz="2800" b="1" dirty="0" smtClean="0"/>
            <a:t>- Радио России</a:t>
          </a:r>
          <a:endParaRPr lang="ru-RU" sz="2800" b="0" dirty="0"/>
        </a:p>
      </dgm:t>
    </dgm:pt>
    <dgm:pt modelId="{72C382D3-3F3F-4BD4-94E9-DA74CBE624DD}" type="parTrans" cxnId="{D0276DBE-778E-4A81-8B6D-C8B309D47C0E}">
      <dgm:prSet/>
      <dgm:spPr/>
      <dgm:t>
        <a:bodyPr/>
        <a:lstStyle/>
        <a:p>
          <a:endParaRPr lang="ru-RU"/>
        </a:p>
      </dgm:t>
    </dgm:pt>
    <dgm:pt modelId="{E40A062F-C114-4A28-AEB1-0192606968E9}" type="sibTrans" cxnId="{D0276DBE-778E-4A81-8B6D-C8B309D47C0E}">
      <dgm:prSet/>
      <dgm:spPr/>
      <dgm:t>
        <a:bodyPr/>
        <a:lstStyle/>
        <a:p>
          <a:endParaRPr lang="ru-RU"/>
        </a:p>
      </dgm:t>
    </dgm:pt>
    <dgm:pt modelId="{301C7A29-45C6-4CE8-A655-B310C9569EFD}" type="pres">
      <dgm:prSet presAssocID="{CD043A24-CFD0-4AA5-8A47-42A573F7D8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6195F-10FF-4AA0-8E4F-605E7FC9EB29}" type="pres">
      <dgm:prSet presAssocID="{795F0703-5EFF-4187-9AC4-2B7032AFE237}" presName="parentText" presStyleLbl="node1" presStyleIdx="0" presStyleCnt="1" custScaleY="1302547" custLinFactY="-18504" custLinFactNeighborX="-2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FD2AC-8688-4E05-B3ED-0EFAD94E7062}" type="presOf" srcId="{CD043A24-CFD0-4AA5-8A47-42A573F7D80F}" destId="{301C7A29-45C6-4CE8-A655-B310C9569EFD}" srcOrd="0" destOrd="0" presId="urn:microsoft.com/office/officeart/2005/8/layout/vList2"/>
    <dgm:cxn modelId="{D0276DBE-778E-4A81-8B6D-C8B309D47C0E}" srcId="{CD043A24-CFD0-4AA5-8A47-42A573F7D80F}" destId="{795F0703-5EFF-4187-9AC4-2B7032AFE237}" srcOrd="0" destOrd="0" parTransId="{72C382D3-3F3F-4BD4-94E9-DA74CBE624DD}" sibTransId="{E40A062F-C114-4A28-AEB1-0192606968E9}"/>
    <dgm:cxn modelId="{E2E8C0E8-424B-442D-AFA5-8EE457829036}" type="presOf" srcId="{795F0703-5EFF-4187-9AC4-2B7032AFE237}" destId="{7856195F-10FF-4AA0-8E4F-605E7FC9EB29}" srcOrd="0" destOrd="0" presId="urn:microsoft.com/office/officeart/2005/8/layout/vList2"/>
    <dgm:cxn modelId="{2AF8C5EF-6CDD-4539-82B6-755C7D23ECE9}" type="presParOf" srcId="{301C7A29-45C6-4CE8-A655-B310C9569EFD}" destId="{7856195F-10FF-4AA0-8E4F-605E7FC9EB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896EA-0B8C-40C1-AFEE-14B8064CDF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3D50661-A9D7-4A16-B94D-99859ED0D499}">
      <dgm:prSet/>
      <dgm:spPr/>
      <dgm:t>
        <a:bodyPr/>
        <a:lstStyle/>
        <a:p>
          <a:pPr rtl="0"/>
          <a:r>
            <a:rPr lang="ru-RU" dirty="0" smtClean="0"/>
            <a:t>Подключение оборудования для просмотра цифрового эфирного телевидения не занимает много времени и не требует специальных навыков и знаний. Для приема ЦЭТВ на новом телевизоре, который поддерживает стандарт DVB-T2, нужна антенна ДМВ-диапазона. Для старого аналогового телевизора, кроме антенны, нужна еще специальная приставка (</a:t>
          </a:r>
          <a:r>
            <a:rPr lang="ru-RU" dirty="0" err="1" smtClean="0"/>
            <a:t>SetTopBox</a:t>
          </a:r>
          <a:r>
            <a:rPr lang="ru-RU" dirty="0" smtClean="0"/>
            <a:t>) формата DVB-T2.</a:t>
          </a:r>
          <a:endParaRPr lang="ru-RU" dirty="0"/>
        </a:p>
      </dgm:t>
    </dgm:pt>
    <dgm:pt modelId="{6E948C47-AB0D-4398-A710-672AE404B215}" type="parTrans" cxnId="{75413ED2-66C3-4D96-85C3-0B8739AB124C}">
      <dgm:prSet/>
      <dgm:spPr/>
      <dgm:t>
        <a:bodyPr/>
        <a:lstStyle/>
        <a:p>
          <a:endParaRPr lang="ru-RU"/>
        </a:p>
      </dgm:t>
    </dgm:pt>
    <dgm:pt modelId="{85742EF7-2B20-4194-ABA0-DEF92E17737F}" type="sibTrans" cxnId="{75413ED2-66C3-4D96-85C3-0B8739AB124C}">
      <dgm:prSet/>
      <dgm:spPr/>
      <dgm:t>
        <a:bodyPr/>
        <a:lstStyle/>
        <a:p>
          <a:endParaRPr lang="ru-RU"/>
        </a:p>
      </dgm:t>
    </dgm:pt>
    <dgm:pt modelId="{069F2CE5-3897-4F9A-981E-9920579F72AB}" type="pres">
      <dgm:prSet presAssocID="{AE6896EA-0B8C-40C1-AFEE-14B8064CD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21ADE-D9E7-400A-A5FC-D74E38EAC8ED}" type="pres">
      <dgm:prSet presAssocID="{73D50661-A9D7-4A16-B94D-99859ED0D4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19DD8-15AA-4978-A872-8542C2402603}" type="presOf" srcId="{73D50661-A9D7-4A16-B94D-99859ED0D499}" destId="{6B121ADE-D9E7-400A-A5FC-D74E38EAC8ED}" srcOrd="0" destOrd="0" presId="urn:microsoft.com/office/officeart/2005/8/layout/vList2"/>
    <dgm:cxn modelId="{22E18414-EA25-40D0-B30A-D24B67F9E95B}" type="presOf" srcId="{AE6896EA-0B8C-40C1-AFEE-14B8064CDF5E}" destId="{069F2CE5-3897-4F9A-981E-9920579F72AB}" srcOrd="0" destOrd="0" presId="urn:microsoft.com/office/officeart/2005/8/layout/vList2"/>
    <dgm:cxn modelId="{75413ED2-66C3-4D96-85C3-0B8739AB124C}" srcId="{AE6896EA-0B8C-40C1-AFEE-14B8064CDF5E}" destId="{73D50661-A9D7-4A16-B94D-99859ED0D499}" srcOrd="0" destOrd="0" parTransId="{6E948C47-AB0D-4398-A710-672AE404B215}" sibTransId="{85742EF7-2B20-4194-ABA0-DEF92E17737F}"/>
    <dgm:cxn modelId="{F3FD53AD-368B-4AAA-97C7-E548F258E2DD}" type="presParOf" srcId="{069F2CE5-3897-4F9A-981E-9920579F72AB}" destId="{6B121ADE-D9E7-400A-A5FC-D74E38EAC8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12AFAC-C824-47A5-AD09-50E1367996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9EF44-6459-49A1-9A2B-1C63209083E0}">
      <dgm:prSet custT="1"/>
      <dgm:spPr/>
      <dgm:t>
        <a:bodyPr/>
        <a:lstStyle/>
        <a:p>
          <a:pPr rtl="0"/>
          <a:r>
            <a:rPr lang="ru-RU" sz="2400" dirty="0" smtClean="0"/>
            <a:t>Стандарт </a:t>
          </a:r>
          <a:r>
            <a:rPr lang="en-US" sz="2400" b="1" dirty="0" smtClean="0"/>
            <a:t>DVB-T2</a:t>
          </a:r>
          <a:endParaRPr lang="ru-RU" sz="2400" b="1" dirty="0"/>
        </a:p>
      </dgm:t>
    </dgm:pt>
    <dgm:pt modelId="{7C83A638-4DF7-4262-BBA1-869EF5AD973A}" type="parTrans" cxnId="{526B4D18-52B6-475F-BF5C-2B0E4B8E4BFB}">
      <dgm:prSet/>
      <dgm:spPr/>
      <dgm:t>
        <a:bodyPr/>
        <a:lstStyle/>
        <a:p>
          <a:endParaRPr lang="ru-RU"/>
        </a:p>
      </dgm:t>
    </dgm:pt>
    <dgm:pt modelId="{85901A02-BA7F-4E7B-9C7A-1DB6195D1A8F}" type="sibTrans" cxnId="{526B4D18-52B6-475F-BF5C-2B0E4B8E4BFB}">
      <dgm:prSet/>
      <dgm:spPr/>
      <dgm:t>
        <a:bodyPr/>
        <a:lstStyle/>
        <a:p>
          <a:endParaRPr lang="ru-RU"/>
        </a:p>
      </dgm:t>
    </dgm:pt>
    <dgm:pt modelId="{F5953A3B-DF76-4343-AE62-4F39C1620539}">
      <dgm:prSet custT="1"/>
      <dgm:spPr/>
      <dgm:t>
        <a:bodyPr/>
        <a:lstStyle/>
        <a:p>
          <a:pPr rtl="0"/>
          <a:r>
            <a:rPr lang="ru-RU" sz="2400" dirty="0" smtClean="0"/>
            <a:t>видеокодек </a:t>
          </a:r>
          <a:r>
            <a:rPr lang="ru-RU" sz="2400" b="1" dirty="0" smtClean="0"/>
            <a:t>MPEG-4</a:t>
          </a:r>
          <a:r>
            <a:rPr lang="ru-RU" sz="2400" dirty="0" smtClean="0"/>
            <a:t> </a:t>
          </a:r>
          <a:endParaRPr lang="ru-RU" sz="2400" dirty="0"/>
        </a:p>
      </dgm:t>
    </dgm:pt>
    <dgm:pt modelId="{93C2D6CE-C3A7-4628-B286-AF4CE4BD9212}" type="parTrans" cxnId="{7903DC88-2920-4370-BCBC-A6D50EA4CEF2}">
      <dgm:prSet/>
      <dgm:spPr/>
      <dgm:t>
        <a:bodyPr/>
        <a:lstStyle/>
        <a:p>
          <a:endParaRPr lang="ru-RU"/>
        </a:p>
      </dgm:t>
    </dgm:pt>
    <dgm:pt modelId="{5D83C844-34B9-49BF-8269-CCBB98404ED5}" type="sibTrans" cxnId="{7903DC88-2920-4370-BCBC-A6D50EA4CEF2}">
      <dgm:prSet/>
      <dgm:spPr/>
      <dgm:t>
        <a:bodyPr/>
        <a:lstStyle/>
        <a:p>
          <a:endParaRPr lang="ru-RU"/>
        </a:p>
      </dgm:t>
    </dgm:pt>
    <dgm:pt modelId="{0A9357B8-3EB8-4E80-A78E-1E6F0C9E1FDD}">
      <dgm:prSet custT="1"/>
      <dgm:spPr/>
      <dgm:t>
        <a:bodyPr/>
        <a:lstStyle/>
        <a:p>
          <a:pPr rtl="0"/>
          <a:r>
            <a:rPr lang="ru-RU" sz="2400" dirty="0" smtClean="0"/>
            <a:t>режим </a:t>
          </a:r>
          <a:r>
            <a:rPr lang="ru-RU" sz="2400" b="1" dirty="0" err="1" smtClean="0"/>
            <a:t>Multiple</a:t>
          </a:r>
          <a:r>
            <a:rPr lang="ru-RU" sz="2400" b="1" dirty="0" smtClean="0"/>
            <a:t>-PLP</a:t>
          </a:r>
          <a:endParaRPr lang="ru-RU" sz="2400" b="1" dirty="0"/>
        </a:p>
      </dgm:t>
    </dgm:pt>
    <dgm:pt modelId="{3857568E-8342-41DC-B4AA-7EE66578F126}" type="parTrans" cxnId="{10A57421-2D2D-4AA2-AEB9-4F35505DBF15}">
      <dgm:prSet/>
      <dgm:spPr/>
      <dgm:t>
        <a:bodyPr/>
        <a:lstStyle/>
        <a:p>
          <a:endParaRPr lang="ru-RU"/>
        </a:p>
      </dgm:t>
    </dgm:pt>
    <dgm:pt modelId="{02979E5D-E60C-4C5C-9F17-FDC865D539F3}" type="sibTrans" cxnId="{10A57421-2D2D-4AA2-AEB9-4F35505DBF15}">
      <dgm:prSet/>
      <dgm:spPr/>
      <dgm:t>
        <a:bodyPr/>
        <a:lstStyle/>
        <a:p>
          <a:endParaRPr lang="ru-RU"/>
        </a:p>
      </dgm:t>
    </dgm:pt>
    <dgm:pt modelId="{6DB1861E-F885-449D-B726-1AAE07BDD775}">
      <dgm:prSet custT="1"/>
      <dgm:spPr/>
      <dgm:t>
        <a:bodyPr/>
        <a:lstStyle/>
        <a:p>
          <a:pPr rtl="0"/>
          <a:r>
            <a:rPr lang="ru-RU" sz="2400" b="1" dirty="0" smtClean="0"/>
            <a:t>кабель</a:t>
          </a:r>
          <a:r>
            <a:rPr lang="ru-RU" sz="2000" dirty="0" smtClean="0"/>
            <a:t> для подключения к телевизору</a:t>
          </a:r>
          <a:endParaRPr lang="ru-RU" sz="2000" dirty="0"/>
        </a:p>
      </dgm:t>
    </dgm:pt>
    <dgm:pt modelId="{E5B659D8-DD2D-4CE9-8FB2-C60128BB0520}" type="parTrans" cxnId="{00E07FE8-3702-4D23-9E37-1F665CE62828}">
      <dgm:prSet/>
      <dgm:spPr/>
      <dgm:t>
        <a:bodyPr/>
        <a:lstStyle/>
        <a:p>
          <a:endParaRPr lang="ru-RU"/>
        </a:p>
      </dgm:t>
    </dgm:pt>
    <dgm:pt modelId="{9C291397-3EDF-4518-8B81-A3F9C0A5F9BC}" type="sibTrans" cxnId="{00E07FE8-3702-4D23-9E37-1F665CE62828}">
      <dgm:prSet/>
      <dgm:spPr/>
      <dgm:t>
        <a:bodyPr/>
        <a:lstStyle/>
        <a:p>
          <a:endParaRPr lang="ru-RU"/>
        </a:p>
      </dgm:t>
    </dgm:pt>
    <dgm:pt modelId="{3ED33E94-16CA-4448-89A8-A941E9B06DC6}">
      <dgm:prSet custT="1"/>
      <dgm:spPr/>
      <dgm:t>
        <a:bodyPr/>
        <a:lstStyle/>
        <a:p>
          <a:pPr rtl="0"/>
          <a:r>
            <a:rPr lang="ru-RU" sz="2000" b="1" dirty="0" smtClean="0"/>
            <a:t>USB разъем </a:t>
          </a:r>
          <a:r>
            <a:rPr lang="ru-RU" sz="1500" dirty="0" smtClean="0"/>
            <a:t>для подключения </a:t>
          </a:r>
          <a:r>
            <a:rPr lang="ru-RU" sz="1500" dirty="0" err="1" smtClean="0"/>
            <a:t>флешки</a:t>
          </a:r>
          <a:r>
            <a:rPr lang="ru-RU" sz="1500" dirty="0" smtClean="0"/>
            <a:t>                                               (может понадобиться для обновления программного обеспечения)</a:t>
          </a:r>
          <a:endParaRPr lang="ru-RU" sz="1500" dirty="0"/>
        </a:p>
      </dgm:t>
    </dgm:pt>
    <dgm:pt modelId="{CD8335BC-8E9E-4108-B9DB-29AEB9C37AEC}" type="parTrans" cxnId="{FDBA3AD4-C7CE-4DAA-AB7C-5F671B948075}">
      <dgm:prSet/>
      <dgm:spPr/>
      <dgm:t>
        <a:bodyPr/>
        <a:lstStyle/>
        <a:p>
          <a:endParaRPr lang="ru-RU"/>
        </a:p>
      </dgm:t>
    </dgm:pt>
    <dgm:pt modelId="{2D7BB151-8BAB-481A-A012-88F90AE7474A}" type="sibTrans" cxnId="{FDBA3AD4-C7CE-4DAA-AB7C-5F671B948075}">
      <dgm:prSet/>
      <dgm:spPr/>
      <dgm:t>
        <a:bodyPr/>
        <a:lstStyle/>
        <a:p>
          <a:endParaRPr lang="ru-RU"/>
        </a:p>
      </dgm:t>
    </dgm:pt>
    <dgm:pt modelId="{8A952A91-4AED-4E4C-B2E6-13277A2ACFA9}">
      <dgm:prSet custT="1"/>
      <dgm:spPr/>
      <dgm:t>
        <a:bodyPr/>
        <a:lstStyle/>
        <a:p>
          <a:pPr rtl="0"/>
          <a:r>
            <a:rPr lang="ru-RU" sz="1800" b="1" dirty="0" smtClean="0"/>
            <a:t>кнопки для включения и переключения каналов  </a:t>
          </a:r>
          <a:r>
            <a:rPr lang="ru-RU" sz="1500" dirty="0" smtClean="0"/>
            <a:t>на приставке (удобная функция при утере пульта от приставки)</a:t>
          </a:r>
          <a:endParaRPr lang="ru-RU" sz="1500" dirty="0"/>
        </a:p>
      </dgm:t>
    </dgm:pt>
    <dgm:pt modelId="{3B119F2D-0D6E-44FF-95B6-3B2A2A69DD08}" type="parTrans" cxnId="{D432EA6E-30CB-46B2-81C5-CE69471E8523}">
      <dgm:prSet/>
      <dgm:spPr/>
      <dgm:t>
        <a:bodyPr/>
        <a:lstStyle/>
        <a:p>
          <a:endParaRPr lang="ru-RU"/>
        </a:p>
      </dgm:t>
    </dgm:pt>
    <dgm:pt modelId="{2C17E442-839D-415F-93C2-F26DB1D0F12D}" type="sibTrans" cxnId="{D432EA6E-30CB-46B2-81C5-CE69471E8523}">
      <dgm:prSet/>
      <dgm:spPr/>
      <dgm:t>
        <a:bodyPr/>
        <a:lstStyle/>
        <a:p>
          <a:endParaRPr lang="ru-RU"/>
        </a:p>
      </dgm:t>
    </dgm:pt>
    <dgm:pt modelId="{B3929615-39B7-4F83-97AF-33F8F990B987}" type="pres">
      <dgm:prSet presAssocID="{9712AFAC-C824-47A5-AD09-50E1367996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625C86-1922-4CF0-8D3E-35DD8DBBBB6E}" type="pres">
      <dgm:prSet presAssocID="{53D9EF44-6459-49A1-9A2B-1C63209083E0}" presName="parentText" presStyleLbl="node1" presStyleIdx="0" presStyleCnt="6" custScaleY="47339" custLinFactY="-23628" custLinFactNeighborX="-2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7EA2C-EF05-4CE0-BACF-3D0B982B196D}" type="pres">
      <dgm:prSet presAssocID="{85901A02-BA7F-4E7B-9C7A-1DB6195D1A8F}" presName="spacer" presStyleCnt="0"/>
      <dgm:spPr/>
    </dgm:pt>
    <dgm:pt modelId="{2886A02B-3A03-46EF-865C-B488BB47D64A}" type="pres">
      <dgm:prSet presAssocID="{F5953A3B-DF76-4343-AE62-4F39C1620539}" presName="parentText" presStyleLbl="node1" presStyleIdx="1" presStyleCnt="6" custScaleY="69475" custLinFactNeighborX="-222" custLinFactNeighborY="-476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77898-B889-4910-9CCD-7D7A3EA171CF}" type="pres">
      <dgm:prSet presAssocID="{5D83C844-34B9-49BF-8269-CCBB98404ED5}" presName="spacer" presStyleCnt="0"/>
      <dgm:spPr/>
    </dgm:pt>
    <dgm:pt modelId="{7DEA3879-872A-493C-8F54-A163C04F6D14}" type="pres">
      <dgm:prSet presAssocID="{0A9357B8-3EB8-4E80-A78E-1E6F0C9E1FDD}" presName="parentText" presStyleLbl="node1" presStyleIdx="2" presStyleCnt="6" custScaleY="66733" custLinFactNeighborX="222" custLinFactNeighborY="-70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02A43-D4B8-4BCC-8ED7-72235F33312F}" type="pres">
      <dgm:prSet presAssocID="{02979E5D-E60C-4C5C-9F17-FDC865D539F3}" presName="spacer" presStyleCnt="0"/>
      <dgm:spPr/>
    </dgm:pt>
    <dgm:pt modelId="{927ABD9D-CCAA-49B9-858C-1EFC50446FFC}" type="pres">
      <dgm:prSet presAssocID="{6DB1861E-F885-449D-B726-1AAE07BDD775}" presName="parentText" presStyleLbl="node1" presStyleIdx="3" presStyleCnt="6" custLinFactNeighborY="-54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69ED-D30E-4203-A3BB-363A8C9ED73A}" type="pres">
      <dgm:prSet presAssocID="{9C291397-3EDF-4518-8B81-A3F9C0A5F9BC}" presName="spacer" presStyleCnt="0"/>
      <dgm:spPr/>
    </dgm:pt>
    <dgm:pt modelId="{17C4D8E5-2B40-4712-A18B-68A9F0207F07}" type="pres">
      <dgm:prSet presAssocID="{3ED33E94-16CA-4448-89A8-A941E9B06DC6}" presName="parentText" presStyleLbl="node1" presStyleIdx="4" presStyleCnt="6" custLinFactNeighborX="222" custLinFactNeighborY="32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C6EDB-8398-4967-AEC6-EB6FFD5671F1}" type="pres">
      <dgm:prSet presAssocID="{2D7BB151-8BAB-481A-A012-88F90AE7474A}" presName="spacer" presStyleCnt="0"/>
      <dgm:spPr/>
    </dgm:pt>
    <dgm:pt modelId="{88D705BF-8785-4FA6-9BA4-E74917A64D38}" type="pres">
      <dgm:prSet presAssocID="{8A952A91-4AED-4E4C-B2E6-13277A2ACFA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AF6A8-F71B-4754-A382-BD559E0D7AAE}" type="presOf" srcId="{3ED33E94-16CA-4448-89A8-A941E9B06DC6}" destId="{17C4D8E5-2B40-4712-A18B-68A9F0207F07}" srcOrd="0" destOrd="0" presId="urn:microsoft.com/office/officeart/2005/8/layout/vList2"/>
    <dgm:cxn modelId="{93CE9CC8-5519-4B75-8F65-BFFAF00B9E8F}" type="presOf" srcId="{F5953A3B-DF76-4343-AE62-4F39C1620539}" destId="{2886A02B-3A03-46EF-865C-B488BB47D64A}" srcOrd="0" destOrd="0" presId="urn:microsoft.com/office/officeart/2005/8/layout/vList2"/>
    <dgm:cxn modelId="{194C4934-3319-40CB-8B95-C8B5F130A34B}" type="presOf" srcId="{53D9EF44-6459-49A1-9A2B-1C63209083E0}" destId="{AD625C86-1922-4CF0-8D3E-35DD8DBBBB6E}" srcOrd="0" destOrd="0" presId="urn:microsoft.com/office/officeart/2005/8/layout/vList2"/>
    <dgm:cxn modelId="{00E07FE8-3702-4D23-9E37-1F665CE62828}" srcId="{9712AFAC-C824-47A5-AD09-50E1367996CC}" destId="{6DB1861E-F885-449D-B726-1AAE07BDD775}" srcOrd="3" destOrd="0" parTransId="{E5B659D8-DD2D-4CE9-8FB2-C60128BB0520}" sibTransId="{9C291397-3EDF-4518-8B81-A3F9C0A5F9BC}"/>
    <dgm:cxn modelId="{5B05C807-82E6-4F8C-9B0D-A4E5A6C1BA2D}" type="presOf" srcId="{6DB1861E-F885-449D-B726-1AAE07BDD775}" destId="{927ABD9D-CCAA-49B9-858C-1EFC50446FFC}" srcOrd="0" destOrd="0" presId="urn:microsoft.com/office/officeart/2005/8/layout/vList2"/>
    <dgm:cxn modelId="{FDBA3AD4-C7CE-4DAA-AB7C-5F671B948075}" srcId="{9712AFAC-C824-47A5-AD09-50E1367996CC}" destId="{3ED33E94-16CA-4448-89A8-A941E9B06DC6}" srcOrd="4" destOrd="0" parTransId="{CD8335BC-8E9E-4108-B9DB-29AEB9C37AEC}" sibTransId="{2D7BB151-8BAB-481A-A012-88F90AE7474A}"/>
    <dgm:cxn modelId="{5F1EBB5A-562C-4674-9EEC-B05BA0024994}" type="presOf" srcId="{0A9357B8-3EB8-4E80-A78E-1E6F0C9E1FDD}" destId="{7DEA3879-872A-493C-8F54-A163C04F6D14}" srcOrd="0" destOrd="0" presId="urn:microsoft.com/office/officeart/2005/8/layout/vList2"/>
    <dgm:cxn modelId="{BAE63B6D-58D9-417C-8DBC-A100054E83D5}" type="presOf" srcId="{9712AFAC-C824-47A5-AD09-50E1367996CC}" destId="{B3929615-39B7-4F83-97AF-33F8F990B987}" srcOrd="0" destOrd="0" presId="urn:microsoft.com/office/officeart/2005/8/layout/vList2"/>
    <dgm:cxn modelId="{526B4D18-52B6-475F-BF5C-2B0E4B8E4BFB}" srcId="{9712AFAC-C824-47A5-AD09-50E1367996CC}" destId="{53D9EF44-6459-49A1-9A2B-1C63209083E0}" srcOrd="0" destOrd="0" parTransId="{7C83A638-4DF7-4262-BBA1-869EF5AD973A}" sibTransId="{85901A02-BA7F-4E7B-9C7A-1DB6195D1A8F}"/>
    <dgm:cxn modelId="{7903DC88-2920-4370-BCBC-A6D50EA4CEF2}" srcId="{9712AFAC-C824-47A5-AD09-50E1367996CC}" destId="{F5953A3B-DF76-4343-AE62-4F39C1620539}" srcOrd="1" destOrd="0" parTransId="{93C2D6CE-C3A7-4628-B286-AF4CE4BD9212}" sibTransId="{5D83C844-34B9-49BF-8269-CCBB98404ED5}"/>
    <dgm:cxn modelId="{10A57421-2D2D-4AA2-AEB9-4F35505DBF15}" srcId="{9712AFAC-C824-47A5-AD09-50E1367996CC}" destId="{0A9357B8-3EB8-4E80-A78E-1E6F0C9E1FDD}" srcOrd="2" destOrd="0" parTransId="{3857568E-8342-41DC-B4AA-7EE66578F126}" sibTransId="{02979E5D-E60C-4C5C-9F17-FDC865D539F3}"/>
    <dgm:cxn modelId="{D432EA6E-30CB-46B2-81C5-CE69471E8523}" srcId="{9712AFAC-C824-47A5-AD09-50E1367996CC}" destId="{8A952A91-4AED-4E4C-B2E6-13277A2ACFA9}" srcOrd="5" destOrd="0" parTransId="{3B119F2D-0D6E-44FF-95B6-3B2A2A69DD08}" sibTransId="{2C17E442-839D-415F-93C2-F26DB1D0F12D}"/>
    <dgm:cxn modelId="{9ECACEB3-F683-4A90-A2A4-AF0DB121AC26}" type="presOf" srcId="{8A952A91-4AED-4E4C-B2E6-13277A2ACFA9}" destId="{88D705BF-8785-4FA6-9BA4-E74917A64D38}" srcOrd="0" destOrd="0" presId="urn:microsoft.com/office/officeart/2005/8/layout/vList2"/>
    <dgm:cxn modelId="{061848DD-6E02-4B24-BE2D-A474F4F56CF2}" type="presParOf" srcId="{B3929615-39B7-4F83-97AF-33F8F990B987}" destId="{AD625C86-1922-4CF0-8D3E-35DD8DBBBB6E}" srcOrd="0" destOrd="0" presId="urn:microsoft.com/office/officeart/2005/8/layout/vList2"/>
    <dgm:cxn modelId="{8A2ED84A-7ABB-49E8-93B2-FA5D98545E22}" type="presParOf" srcId="{B3929615-39B7-4F83-97AF-33F8F990B987}" destId="{79C7EA2C-EF05-4CE0-BACF-3D0B982B196D}" srcOrd="1" destOrd="0" presId="urn:microsoft.com/office/officeart/2005/8/layout/vList2"/>
    <dgm:cxn modelId="{A32A9849-4C2F-4769-A926-BAA74D6309D5}" type="presParOf" srcId="{B3929615-39B7-4F83-97AF-33F8F990B987}" destId="{2886A02B-3A03-46EF-865C-B488BB47D64A}" srcOrd="2" destOrd="0" presId="urn:microsoft.com/office/officeart/2005/8/layout/vList2"/>
    <dgm:cxn modelId="{78F64281-C7E9-42D2-9E24-AAD3125CB3F3}" type="presParOf" srcId="{B3929615-39B7-4F83-97AF-33F8F990B987}" destId="{07F77898-B889-4910-9CCD-7D7A3EA171CF}" srcOrd="3" destOrd="0" presId="urn:microsoft.com/office/officeart/2005/8/layout/vList2"/>
    <dgm:cxn modelId="{8943C8DB-255C-4049-BF4D-A1CDB9BCC501}" type="presParOf" srcId="{B3929615-39B7-4F83-97AF-33F8F990B987}" destId="{7DEA3879-872A-493C-8F54-A163C04F6D14}" srcOrd="4" destOrd="0" presId="urn:microsoft.com/office/officeart/2005/8/layout/vList2"/>
    <dgm:cxn modelId="{BD2AFCC8-A5CB-4B5F-8E26-C48DC4DC78F7}" type="presParOf" srcId="{B3929615-39B7-4F83-97AF-33F8F990B987}" destId="{B1402A43-D4B8-4BCC-8ED7-72235F33312F}" srcOrd="5" destOrd="0" presId="urn:microsoft.com/office/officeart/2005/8/layout/vList2"/>
    <dgm:cxn modelId="{9288963B-C69A-42EB-88E5-B0AF4A719E1F}" type="presParOf" srcId="{B3929615-39B7-4F83-97AF-33F8F990B987}" destId="{927ABD9D-CCAA-49B9-858C-1EFC50446FFC}" srcOrd="6" destOrd="0" presId="urn:microsoft.com/office/officeart/2005/8/layout/vList2"/>
    <dgm:cxn modelId="{EF4984C6-664C-428B-B003-F3ECC2F60E81}" type="presParOf" srcId="{B3929615-39B7-4F83-97AF-33F8F990B987}" destId="{FA9A69ED-D30E-4203-A3BB-363A8C9ED73A}" srcOrd="7" destOrd="0" presId="urn:microsoft.com/office/officeart/2005/8/layout/vList2"/>
    <dgm:cxn modelId="{AA073491-23FB-4011-BB7A-5AFBF64A6CBE}" type="presParOf" srcId="{B3929615-39B7-4F83-97AF-33F8F990B987}" destId="{17C4D8E5-2B40-4712-A18B-68A9F0207F07}" srcOrd="8" destOrd="0" presId="urn:microsoft.com/office/officeart/2005/8/layout/vList2"/>
    <dgm:cxn modelId="{29951278-B781-467B-BBB6-D55596A6D739}" type="presParOf" srcId="{B3929615-39B7-4F83-97AF-33F8F990B987}" destId="{9A1C6EDB-8398-4967-AEC6-EB6FFD5671F1}" srcOrd="9" destOrd="0" presId="urn:microsoft.com/office/officeart/2005/8/layout/vList2"/>
    <dgm:cxn modelId="{00C861FA-786A-4A29-B96E-5AF288EFDE3E}" type="presParOf" srcId="{B3929615-39B7-4F83-97AF-33F8F990B987}" destId="{88D705BF-8785-4FA6-9BA4-E74917A64D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43A24-CFD0-4AA5-8A47-42A573F7D8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F0703-5EFF-4187-9AC4-2B7032AFE237}">
      <dgm:prSet custT="1"/>
      <dgm:spPr/>
      <dgm:t>
        <a:bodyPr/>
        <a:lstStyle/>
        <a:p>
          <a:pPr algn="ctr" rtl="0"/>
          <a:r>
            <a:rPr lang="ru-RU" sz="3600" b="0" dirty="0" smtClean="0"/>
            <a:t>Единый информационный центр РТРС   </a:t>
          </a:r>
        </a:p>
        <a:p>
          <a:pPr algn="ctr" rtl="0"/>
          <a:r>
            <a:rPr lang="ru-RU" sz="3600" b="1" dirty="0" smtClean="0">
              <a:solidFill>
                <a:srgbClr val="C00000"/>
              </a:solidFill>
            </a:rPr>
            <a:t>8-800-220-20-02</a:t>
          </a:r>
          <a:r>
            <a:rPr lang="ru-RU" sz="3600" b="0" dirty="0" smtClean="0"/>
            <a:t> </a:t>
          </a:r>
          <a:endParaRPr lang="ru-RU" sz="3600" b="0" dirty="0"/>
        </a:p>
      </dgm:t>
    </dgm:pt>
    <dgm:pt modelId="{72C382D3-3F3F-4BD4-94E9-DA74CBE624DD}" type="parTrans" cxnId="{D0276DBE-778E-4A81-8B6D-C8B309D47C0E}">
      <dgm:prSet/>
      <dgm:spPr/>
      <dgm:t>
        <a:bodyPr/>
        <a:lstStyle/>
        <a:p>
          <a:endParaRPr lang="ru-RU"/>
        </a:p>
      </dgm:t>
    </dgm:pt>
    <dgm:pt modelId="{E40A062F-C114-4A28-AEB1-0192606968E9}" type="sibTrans" cxnId="{D0276DBE-778E-4A81-8B6D-C8B309D47C0E}">
      <dgm:prSet/>
      <dgm:spPr/>
      <dgm:t>
        <a:bodyPr/>
        <a:lstStyle/>
        <a:p>
          <a:endParaRPr lang="ru-RU"/>
        </a:p>
      </dgm:t>
    </dgm:pt>
    <dgm:pt modelId="{51A35B50-EE6D-4B44-8A42-57E49E04BC63}">
      <dgm:prSet custT="1"/>
      <dgm:spPr/>
      <dgm:t>
        <a:bodyPr/>
        <a:lstStyle/>
        <a:p>
          <a:pPr rtl="0"/>
          <a:r>
            <a:rPr lang="ru-RU" sz="2000" b="1" i="1" dirty="0" smtClean="0">
              <a:solidFill>
                <a:srgbClr val="C00000"/>
              </a:solidFill>
            </a:rPr>
            <a:t>Центр консультационной поддержки (ЦКП) </a:t>
          </a:r>
          <a:r>
            <a:rPr lang="ru-RU" sz="2000" b="1" dirty="0" smtClean="0"/>
            <a:t>филиал РТРС «РТПЦ Республики Башкортостан»</a:t>
          </a:r>
        </a:p>
        <a:p>
          <a:pPr rtl="0"/>
          <a:r>
            <a:rPr lang="ru-RU" sz="1400" b="1" dirty="0" smtClean="0"/>
            <a:t>Адрес</a:t>
          </a:r>
          <a:r>
            <a:rPr lang="en-US" sz="1400" b="1" dirty="0" smtClean="0"/>
            <a:t>: </a:t>
          </a:r>
          <a:r>
            <a:rPr lang="ru-RU" sz="1400" b="1" dirty="0" smtClean="0"/>
            <a:t>г. Уфа, ул. Октябрьской революции, д 65</a:t>
          </a:r>
          <a:r>
            <a:rPr lang="en-US" sz="1400" b="1" dirty="0" smtClean="0"/>
            <a:t>/</a:t>
          </a:r>
          <a:r>
            <a:rPr lang="ru-RU" sz="1400" b="1" dirty="0" smtClean="0"/>
            <a:t>1. </a:t>
          </a:r>
        </a:p>
        <a:p>
          <a:pPr rtl="0"/>
          <a:r>
            <a:rPr lang="ru-RU" sz="1400" b="1" dirty="0" smtClean="0"/>
            <a:t>е-</a:t>
          </a:r>
          <a:r>
            <a:rPr lang="en-US" sz="1400" b="1" dirty="0" smtClean="0"/>
            <a:t>mail: </a:t>
          </a:r>
          <a:r>
            <a:rPr lang="en-US" sz="1400" b="1" dirty="0" smtClean="0">
              <a:hlinkClick xmlns:r="http://schemas.openxmlformats.org/officeDocument/2006/relationships" r:id="rId1"/>
            </a:rPr>
            <a:t>ckp_ufa@rtrn.ru</a:t>
          </a:r>
          <a:endParaRPr lang="ru-RU" sz="1400" b="1" dirty="0" smtClean="0"/>
        </a:p>
        <a:p>
          <a:pPr rtl="0"/>
          <a:r>
            <a:rPr lang="ru-RU" sz="3600" b="1" dirty="0" smtClean="0"/>
            <a:t>Тел.</a:t>
          </a:r>
          <a:r>
            <a:rPr lang="en-US" sz="3600" b="1" dirty="0" smtClean="0"/>
            <a:t>:</a:t>
          </a:r>
          <a:r>
            <a:rPr lang="ru-RU" sz="3600" b="1" dirty="0" smtClean="0"/>
            <a:t> </a:t>
          </a:r>
          <a:r>
            <a:rPr lang="ru-RU" sz="3600" b="1" dirty="0" smtClean="0">
              <a:solidFill>
                <a:srgbClr val="FF0000"/>
              </a:solidFill>
            </a:rPr>
            <a:t>+7 (347) 246 – 45 – 78 </a:t>
          </a:r>
          <a:endParaRPr lang="ru-RU" sz="3600" dirty="0">
            <a:solidFill>
              <a:srgbClr val="FF0000"/>
            </a:solidFill>
          </a:endParaRPr>
        </a:p>
      </dgm:t>
    </dgm:pt>
    <dgm:pt modelId="{C0A82F5D-9174-402A-9AC3-FBB01BCE2C16}" type="parTrans" cxnId="{2F47D456-75FC-4F6E-8ABC-93020F60A497}">
      <dgm:prSet/>
      <dgm:spPr/>
      <dgm:t>
        <a:bodyPr/>
        <a:lstStyle/>
        <a:p>
          <a:endParaRPr lang="ru-RU"/>
        </a:p>
      </dgm:t>
    </dgm:pt>
    <dgm:pt modelId="{426F37B9-B93B-422C-BAE6-D8ABE426C7BB}" type="sibTrans" cxnId="{2F47D456-75FC-4F6E-8ABC-93020F60A497}">
      <dgm:prSet/>
      <dgm:spPr/>
      <dgm:t>
        <a:bodyPr/>
        <a:lstStyle/>
        <a:p>
          <a:endParaRPr lang="ru-RU"/>
        </a:p>
      </dgm:t>
    </dgm:pt>
    <dgm:pt modelId="{E5E29D86-AE7F-4BB4-8565-75FACAA40801}">
      <dgm:prSet custT="1"/>
      <dgm:spPr/>
      <dgm:t>
        <a:bodyPr/>
        <a:lstStyle/>
        <a:p>
          <a:pPr algn="ctr"/>
          <a:r>
            <a:rPr lang="ru-RU" sz="3600" b="1" dirty="0" smtClean="0">
              <a:solidFill>
                <a:srgbClr val="FF0000"/>
              </a:solidFill>
            </a:rPr>
            <a:t>СМОТРИЦИФРУ.РФ</a:t>
          </a:r>
          <a:endParaRPr lang="ru-RU" sz="3600" b="1" dirty="0">
            <a:solidFill>
              <a:srgbClr val="FF0000"/>
            </a:solidFill>
          </a:endParaRPr>
        </a:p>
      </dgm:t>
    </dgm:pt>
    <dgm:pt modelId="{5EEBABBF-6AFF-4331-B37F-3E3EFC3B75C6}" type="parTrans" cxnId="{1F0A49AE-CFD4-4DF2-B0B0-26801F9F11BF}">
      <dgm:prSet/>
      <dgm:spPr/>
      <dgm:t>
        <a:bodyPr/>
        <a:lstStyle/>
        <a:p>
          <a:endParaRPr lang="ru-RU"/>
        </a:p>
      </dgm:t>
    </dgm:pt>
    <dgm:pt modelId="{751EA968-6738-402D-A493-980C3F892FF1}" type="sibTrans" cxnId="{1F0A49AE-CFD4-4DF2-B0B0-26801F9F11BF}">
      <dgm:prSet/>
      <dgm:spPr/>
      <dgm:t>
        <a:bodyPr/>
        <a:lstStyle/>
        <a:p>
          <a:endParaRPr lang="ru-RU"/>
        </a:p>
      </dgm:t>
    </dgm:pt>
    <dgm:pt modelId="{301C7A29-45C6-4CE8-A655-B310C9569EFD}" type="pres">
      <dgm:prSet presAssocID="{CD043A24-CFD0-4AA5-8A47-42A573F7D8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6195F-10FF-4AA0-8E4F-605E7FC9EB29}" type="pres">
      <dgm:prSet presAssocID="{795F0703-5EFF-4187-9AC4-2B7032AFE237}" presName="parentText" presStyleLbl="node1" presStyleIdx="0" presStyleCnt="3" custScaleY="89110" custLinFactY="-1276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836CC-B0B0-4812-8278-66E87C903DF0}" type="pres">
      <dgm:prSet presAssocID="{E40A062F-C114-4A28-AEB1-0192606968E9}" presName="spacer" presStyleCnt="0"/>
      <dgm:spPr/>
    </dgm:pt>
    <dgm:pt modelId="{4D759BE2-4885-4901-8260-8BE45E0C64A9}" type="pres">
      <dgm:prSet presAssocID="{51A35B50-EE6D-4B44-8A42-57E49E04BC63}" presName="parentText" presStyleLbl="node1" presStyleIdx="1" presStyleCnt="3" custScaleY="90760" custLinFactNeighborY="-85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2B7F0-B936-4C0E-BC7C-3CA5197373EE}" type="pres">
      <dgm:prSet presAssocID="{426F37B9-B93B-422C-BAE6-D8ABE426C7BB}" presName="spacer" presStyleCnt="0"/>
      <dgm:spPr/>
    </dgm:pt>
    <dgm:pt modelId="{7D8E9A10-699D-41C8-A206-EBD8E5D1C8CD}" type="pres">
      <dgm:prSet presAssocID="{E5E29D86-AE7F-4BB4-8565-75FACAA40801}" presName="parentText" presStyleLbl="node1" presStyleIdx="2" presStyleCnt="3" custScaleY="71097" custLinFactNeighborX="103" custLinFactNeighborY="-76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47D456-75FC-4F6E-8ABC-93020F60A497}" srcId="{CD043A24-CFD0-4AA5-8A47-42A573F7D80F}" destId="{51A35B50-EE6D-4B44-8A42-57E49E04BC63}" srcOrd="1" destOrd="0" parTransId="{C0A82F5D-9174-402A-9AC3-FBB01BCE2C16}" sibTransId="{426F37B9-B93B-422C-BAE6-D8ABE426C7BB}"/>
    <dgm:cxn modelId="{805ACD4D-6638-4EF3-85E7-4F6B8408902C}" type="presOf" srcId="{CD043A24-CFD0-4AA5-8A47-42A573F7D80F}" destId="{301C7A29-45C6-4CE8-A655-B310C9569EFD}" srcOrd="0" destOrd="0" presId="urn:microsoft.com/office/officeart/2005/8/layout/vList2"/>
    <dgm:cxn modelId="{1F0A49AE-CFD4-4DF2-B0B0-26801F9F11BF}" srcId="{CD043A24-CFD0-4AA5-8A47-42A573F7D80F}" destId="{E5E29D86-AE7F-4BB4-8565-75FACAA40801}" srcOrd="2" destOrd="0" parTransId="{5EEBABBF-6AFF-4331-B37F-3E3EFC3B75C6}" sibTransId="{751EA968-6738-402D-A493-980C3F892FF1}"/>
    <dgm:cxn modelId="{5F6A3F0D-6CA1-4A63-B063-EA157C181011}" type="presOf" srcId="{51A35B50-EE6D-4B44-8A42-57E49E04BC63}" destId="{4D759BE2-4885-4901-8260-8BE45E0C64A9}" srcOrd="0" destOrd="0" presId="urn:microsoft.com/office/officeart/2005/8/layout/vList2"/>
    <dgm:cxn modelId="{9295B2EE-0E14-4D72-B689-5772B69BA928}" type="presOf" srcId="{795F0703-5EFF-4187-9AC4-2B7032AFE237}" destId="{7856195F-10FF-4AA0-8E4F-605E7FC9EB29}" srcOrd="0" destOrd="0" presId="urn:microsoft.com/office/officeart/2005/8/layout/vList2"/>
    <dgm:cxn modelId="{D0276DBE-778E-4A81-8B6D-C8B309D47C0E}" srcId="{CD043A24-CFD0-4AA5-8A47-42A573F7D80F}" destId="{795F0703-5EFF-4187-9AC4-2B7032AFE237}" srcOrd="0" destOrd="0" parTransId="{72C382D3-3F3F-4BD4-94E9-DA74CBE624DD}" sibTransId="{E40A062F-C114-4A28-AEB1-0192606968E9}"/>
    <dgm:cxn modelId="{703D11CA-30FD-4360-9BBC-3018F5E20863}" type="presOf" srcId="{E5E29D86-AE7F-4BB4-8565-75FACAA40801}" destId="{7D8E9A10-699D-41C8-A206-EBD8E5D1C8CD}" srcOrd="0" destOrd="0" presId="urn:microsoft.com/office/officeart/2005/8/layout/vList2"/>
    <dgm:cxn modelId="{E79CF284-0F9E-4507-904D-CE2A30BA3455}" type="presParOf" srcId="{301C7A29-45C6-4CE8-A655-B310C9569EFD}" destId="{7856195F-10FF-4AA0-8E4F-605E7FC9EB29}" srcOrd="0" destOrd="0" presId="urn:microsoft.com/office/officeart/2005/8/layout/vList2"/>
    <dgm:cxn modelId="{5E43A2A6-2A29-48CD-86E8-4264B039A2E5}" type="presParOf" srcId="{301C7A29-45C6-4CE8-A655-B310C9569EFD}" destId="{FCB836CC-B0B0-4812-8278-66E87C903DF0}" srcOrd="1" destOrd="0" presId="urn:microsoft.com/office/officeart/2005/8/layout/vList2"/>
    <dgm:cxn modelId="{44FCE9C6-FC19-4AA9-A4A6-85FC340CFAB0}" type="presParOf" srcId="{301C7A29-45C6-4CE8-A655-B310C9569EFD}" destId="{4D759BE2-4885-4901-8260-8BE45E0C64A9}" srcOrd="2" destOrd="0" presId="urn:microsoft.com/office/officeart/2005/8/layout/vList2"/>
    <dgm:cxn modelId="{7B480D88-1F3C-4FD1-94B9-980985985F1E}" type="presParOf" srcId="{301C7A29-45C6-4CE8-A655-B310C9569EFD}" destId="{AF02B7F0-B936-4C0E-BC7C-3CA5197373EE}" srcOrd="3" destOrd="0" presId="urn:microsoft.com/office/officeart/2005/8/layout/vList2"/>
    <dgm:cxn modelId="{82A83A65-5089-445D-AA87-D6B50A8214BE}" type="presParOf" srcId="{301C7A29-45C6-4CE8-A655-B310C9569EFD}" destId="{7D8E9A10-699D-41C8-A206-EBD8E5D1C8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43F545-D8E1-4579-B1CF-D2A511931F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2D63F0-900F-4BCB-A7D0-AC05EAA32863}">
      <dgm:prSet/>
      <dgm:spPr/>
      <dgm:t>
        <a:bodyPr/>
        <a:lstStyle/>
        <a:p>
          <a:pPr rtl="0"/>
          <a:r>
            <a:rPr lang="ru-RU" dirty="0" smtClean="0"/>
            <a:t>РТРС.РФ </a:t>
          </a:r>
          <a:endParaRPr lang="ru-RU" dirty="0"/>
        </a:p>
      </dgm:t>
    </dgm:pt>
    <dgm:pt modelId="{1E3B582C-2757-476D-84C8-6721AD8278C9}" type="parTrans" cxnId="{F8A53F1F-E404-4310-A3F0-4170B6D6213E}">
      <dgm:prSet/>
      <dgm:spPr/>
      <dgm:t>
        <a:bodyPr/>
        <a:lstStyle/>
        <a:p>
          <a:endParaRPr lang="ru-RU"/>
        </a:p>
      </dgm:t>
    </dgm:pt>
    <dgm:pt modelId="{EF1F7BFF-0EA5-4286-AC00-357E9956A48C}" type="sibTrans" cxnId="{F8A53F1F-E404-4310-A3F0-4170B6D6213E}">
      <dgm:prSet/>
      <dgm:spPr/>
      <dgm:t>
        <a:bodyPr/>
        <a:lstStyle/>
        <a:p>
          <a:endParaRPr lang="ru-RU"/>
        </a:p>
      </dgm:t>
    </dgm:pt>
    <dgm:pt modelId="{8916F591-C42A-4BAC-9F66-737E2D129625}" type="pres">
      <dgm:prSet presAssocID="{1843F545-D8E1-4579-B1CF-D2A511931F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99A55-2F31-40B2-8B9F-7972CB48D0DD}" type="pres">
      <dgm:prSet presAssocID="{7A2D63F0-900F-4BCB-A7D0-AC05EAA328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53F1F-E404-4310-A3F0-4170B6D6213E}" srcId="{1843F545-D8E1-4579-B1CF-D2A511931FB4}" destId="{7A2D63F0-900F-4BCB-A7D0-AC05EAA32863}" srcOrd="0" destOrd="0" parTransId="{1E3B582C-2757-476D-84C8-6721AD8278C9}" sibTransId="{EF1F7BFF-0EA5-4286-AC00-357E9956A48C}"/>
    <dgm:cxn modelId="{6C08946F-5070-4825-9E65-9E3E6F70C518}" type="presOf" srcId="{1843F545-D8E1-4579-B1CF-D2A511931FB4}" destId="{8916F591-C42A-4BAC-9F66-737E2D129625}" srcOrd="0" destOrd="0" presId="urn:microsoft.com/office/officeart/2005/8/layout/vList2"/>
    <dgm:cxn modelId="{4F28790C-0A3F-4E18-9C48-97E134FD19E9}" type="presOf" srcId="{7A2D63F0-900F-4BCB-A7D0-AC05EAA32863}" destId="{82799A55-2F31-40B2-8B9F-7972CB48D0DD}" srcOrd="0" destOrd="0" presId="urn:microsoft.com/office/officeart/2005/8/layout/vList2"/>
    <dgm:cxn modelId="{1128D7A3-925A-48D1-B68A-8984060992A2}" type="presParOf" srcId="{8916F591-C42A-4BAC-9F66-737E2D129625}" destId="{82799A55-2F31-40B2-8B9F-7972CB48D0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B8986-9E77-4441-B06E-8A0064D5D606}">
      <dsp:nvSpPr>
        <dsp:cNvPr id="0" name=""/>
        <dsp:cNvSpPr/>
      </dsp:nvSpPr>
      <dsp:spPr>
        <a:xfrm>
          <a:off x="0" y="0"/>
          <a:ext cx="6043267" cy="4748566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0" strike="noStrike" kern="1200" dirty="0" smtClean="0">
            <a:effectLst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strike="noStrike" kern="1200" dirty="0" smtClean="0">
              <a:effectLst/>
            </a:rPr>
            <a:t>Федеральная целевая программа: </a:t>
          </a:r>
          <a:r>
            <a:rPr lang="ru-RU" sz="2000" b="1" strike="noStrike" kern="1200" dirty="0" smtClean="0">
              <a:effectLst/>
            </a:rPr>
            <a:t>«Развитие телерадиовещания в Российской Федерации на 2009-2018 годы» </a:t>
          </a:r>
          <a:r>
            <a:rPr lang="ru-RU" sz="2000" kern="1200" dirty="0" smtClean="0"/>
            <a:t>решает в первую очередь важную социальную задачу – делает доступными и бесплатными для всех жителей России 20 федеральных телеканалов в высоком «цифровом» качестве. Сделать это на базе аналогового телевидения нельзя по причине высоких затрат на его содержание и модернизацию, а также по причине ограниченности свободного радиочастотного ресурса. Для миллионов россиян цифровое эфирное телевидение будет означать улучшение качества жизни и устранение информационного неравенства.</a:t>
          </a:r>
          <a:endParaRPr lang="ru-RU" sz="2000" b="0" strike="noStrike" kern="1200" dirty="0" smtClean="0">
            <a:effectLst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806" y="231806"/>
        <a:ext cx="5579655" cy="4284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6195F-10FF-4AA0-8E4F-605E7FC9EB29}">
      <dsp:nvSpPr>
        <dsp:cNvPr id="0" name=""/>
        <dsp:cNvSpPr/>
      </dsp:nvSpPr>
      <dsp:spPr>
        <a:xfrm>
          <a:off x="0" y="0"/>
          <a:ext cx="3961352" cy="4224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Местные </a:t>
          </a:r>
          <a:r>
            <a:rPr lang="ru-RU" sz="1800" b="1" i="1" kern="1200" dirty="0" smtClean="0"/>
            <a:t>(русский, башкирский языки)</a:t>
          </a:r>
          <a:r>
            <a:rPr lang="ru-RU" sz="1800" i="1" kern="1200" dirty="0" smtClean="0"/>
            <a:t> </a:t>
          </a:r>
          <a:r>
            <a:rPr lang="ru-RU" sz="2800" kern="1200" dirty="0" smtClean="0"/>
            <a:t>теле-радио программы в цифровом эфирном вещание на телеканалах</a:t>
          </a:r>
          <a:r>
            <a:rPr lang="en-US" sz="2800" kern="1200" dirty="0" smtClean="0"/>
            <a:t>:</a:t>
          </a:r>
          <a:r>
            <a:rPr lang="ru-RU" sz="2800" kern="1200" dirty="0" smtClean="0"/>
            <a:t> 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- РОССИЯ-1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- РОССИЯ-24</a:t>
          </a:r>
          <a:endParaRPr lang="en-US" sz="2800" b="1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/>
            <a:t>- Радио России</a:t>
          </a:r>
          <a:endParaRPr lang="ru-RU" sz="2800" b="0" kern="1200" dirty="0"/>
        </a:p>
      </dsp:txBody>
      <dsp:txXfrm>
        <a:off x="193377" y="193377"/>
        <a:ext cx="3574598" cy="3838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21ADE-D9E7-400A-A5FC-D74E38EAC8ED}">
      <dsp:nvSpPr>
        <dsp:cNvPr id="0" name=""/>
        <dsp:cNvSpPr/>
      </dsp:nvSpPr>
      <dsp:spPr>
        <a:xfrm>
          <a:off x="0" y="82464"/>
          <a:ext cx="4870632" cy="25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Подключение оборудования для просмотра цифрового эфирного телевидения не занимает много времени и не требует специальных навыков и знаний. Для приема ЦЭТВ на новом телевизоре, который поддерживает стандарт DVB-T2, нужна антенна ДМВ-диапазона. Для старого аналогового телевизора, кроме антенны, нужна еще специальная приставка (</a:t>
          </a:r>
          <a:r>
            <a:rPr lang="ru-RU" sz="1700" kern="1200" dirty="0" err="1" smtClean="0"/>
            <a:t>SetTopBox</a:t>
          </a:r>
          <a:r>
            <a:rPr lang="ru-RU" sz="1700" kern="1200" dirty="0" smtClean="0"/>
            <a:t>) формата DVB-T2.</a:t>
          </a:r>
          <a:endParaRPr lang="ru-RU" sz="1700" kern="1200" dirty="0"/>
        </a:p>
      </dsp:txBody>
      <dsp:txXfrm>
        <a:off x="124282" y="206746"/>
        <a:ext cx="4622068" cy="229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25C86-1922-4CF0-8D3E-35DD8DBBBB6E}">
      <dsp:nvSpPr>
        <dsp:cNvPr id="0" name=""/>
        <dsp:cNvSpPr/>
      </dsp:nvSpPr>
      <dsp:spPr>
        <a:xfrm>
          <a:off x="0" y="0"/>
          <a:ext cx="3916679" cy="557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Стандарт </a:t>
          </a:r>
          <a:r>
            <a:rPr lang="en-US" sz="2400" b="1" kern="1200" dirty="0" smtClean="0"/>
            <a:t>DVB-T2</a:t>
          </a:r>
          <a:endParaRPr lang="ru-RU" sz="2400" b="1" kern="1200" dirty="0"/>
        </a:p>
      </dsp:txBody>
      <dsp:txXfrm>
        <a:off x="27218" y="27218"/>
        <a:ext cx="3862243" cy="503128"/>
      </dsp:txXfrm>
    </dsp:sp>
    <dsp:sp modelId="{2886A02B-3A03-46EF-865C-B488BB47D64A}">
      <dsp:nvSpPr>
        <dsp:cNvPr id="0" name=""/>
        <dsp:cNvSpPr/>
      </dsp:nvSpPr>
      <dsp:spPr>
        <a:xfrm>
          <a:off x="0" y="597201"/>
          <a:ext cx="3916679" cy="818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видеокодек </a:t>
          </a:r>
          <a:r>
            <a:rPr lang="ru-RU" sz="2400" b="1" kern="1200" dirty="0" smtClean="0"/>
            <a:t>MPEG-4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39945" y="637146"/>
        <a:ext cx="3836789" cy="738395"/>
      </dsp:txXfrm>
    </dsp:sp>
    <dsp:sp modelId="{7DEA3879-872A-493C-8F54-A163C04F6D14}">
      <dsp:nvSpPr>
        <dsp:cNvPr id="0" name=""/>
        <dsp:cNvSpPr/>
      </dsp:nvSpPr>
      <dsp:spPr>
        <a:xfrm>
          <a:off x="0" y="1450986"/>
          <a:ext cx="3916679" cy="785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режим </a:t>
          </a:r>
          <a:r>
            <a:rPr lang="ru-RU" sz="2400" b="1" kern="1200" dirty="0" err="1" smtClean="0"/>
            <a:t>Multiple</a:t>
          </a:r>
          <a:r>
            <a:rPr lang="ru-RU" sz="2400" b="1" kern="1200" dirty="0" smtClean="0"/>
            <a:t>-PLP</a:t>
          </a:r>
          <a:endParaRPr lang="ru-RU" sz="2400" b="1" kern="1200" dirty="0"/>
        </a:p>
      </dsp:txBody>
      <dsp:txXfrm>
        <a:off x="38369" y="1489355"/>
        <a:ext cx="3839941" cy="709251"/>
      </dsp:txXfrm>
    </dsp:sp>
    <dsp:sp modelId="{927ABD9D-CCAA-49B9-858C-1EFC50446FFC}">
      <dsp:nvSpPr>
        <dsp:cNvPr id="0" name=""/>
        <dsp:cNvSpPr/>
      </dsp:nvSpPr>
      <dsp:spPr>
        <a:xfrm>
          <a:off x="0" y="2290600"/>
          <a:ext cx="3916679" cy="1177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кабель</a:t>
          </a:r>
          <a:r>
            <a:rPr lang="ru-RU" sz="2000" kern="1200" dirty="0" smtClean="0"/>
            <a:t> для подключения к телевизору</a:t>
          </a:r>
          <a:endParaRPr lang="ru-RU" sz="2000" kern="1200" dirty="0"/>
        </a:p>
      </dsp:txBody>
      <dsp:txXfrm>
        <a:off x="57496" y="2348096"/>
        <a:ext cx="3801687" cy="1062820"/>
      </dsp:txXfrm>
    </dsp:sp>
    <dsp:sp modelId="{17C4D8E5-2B40-4712-A18B-68A9F0207F07}">
      <dsp:nvSpPr>
        <dsp:cNvPr id="0" name=""/>
        <dsp:cNvSpPr/>
      </dsp:nvSpPr>
      <dsp:spPr>
        <a:xfrm>
          <a:off x="0" y="3554420"/>
          <a:ext cx="3916679" cy="1177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USB разъем </a:t>
          </a:r>
          <a:r>
            <a:rPr lang="ru-RU" sz="1500" kern="1200" dirty="0" smtClean="0"/>
            <a:t>для подключения </a:t>
          </a:r>
          <a:r>
            <a:rPr lang="ru-RU" sz="1500" kern="1200" dirty="0" err="1" smtClean="0"/>
            <a:t>флешки</a:t>
          </a:r>
          <a:r>
            <a:rPr lang="ru-RU" sz="1500" kern="1200" dirty="0" smtClean="0"/>
            <a:t>                                               (может понадобиться для обновления программного обеспечения)</a:t>
          </a:r>
          <a:endParaRPr lang="ru-RU" sz="1500" kern="1200" dirty="0"/>
        </a:p>
      </dsp:txBody>
      <dsp:txXfrm>
        <a:off x="57496" y="3611916"/>
        <a:ext cx="3801687" cy="1062820"/>
      </dsp:txXfrm>
    </dsp:sp>
    <dsp:sp modelId="{88D705BF-8785-4FA6-9BA4-E74917A64D38}">
      <dsp:nvSpPr>
        <dsp:cNvPr id="0" name=""/>
        <dsp:cNvSpPr/>
      </dsp:nvSpPr>
      <dsp:spPr>
        <a:xfrm>
          <a:off x="0" y="4763356"/>
          <a:ext cx="3916679" cy="1177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кнопки для включения и переключения каналов  </a:t>
          </a:r>
          <a:r>
            <a:rPr lang="ru-RU" sz="1500" kern="1200" dirty="0" smtClean="0"/>
            <a:t>на приставке (удобная функция при утере пульта от приставки)</a:t>
          </a:r>
          <a:endParaRPr lang="ru-RU" sz="1500" kern="1200" dirty="0"/>
        </a:p>
      </dsp:txBody>
      <dsp:txXfrm>
        <a:off x="57496" y="4820852"/>
        <a:ext cx="3801687" cy="10628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6195F-10FF-4AA0-8E4F-605E7FC9EB29}">
      <dsp:nvSpPr>
        <dsp:cNvPr id="0" name=""/>
        <dsp:cNvSpPr/>
      </dsp:nvSpPr>
      <dsp:spPr>
        <a:xfrm>
          <a:off x="0" y="0"/>
          <a:ext cx="6109607" cy="1966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/>
            <a:t>Единый информационный центр РТРС  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</a:rPr>
            <a:t>8-800-220-20-02</a:t>
          </a:r>
          <a:r>
            <a:rPr lang="ru-RU" sz="3600" b="0" kern="1200" dirty="0" smtClean="0"/>
            <a:t> </a:t>
          </a:r>
          <a:endParaRPr lang="ru-RU" sz="3600" b="0" kern="1200" dirty="0"/>
        </a:p>
      </dsp:txBody>
      <dsp:txXfrm>
        <a:off x="95988" y="95988"/>
        <a:ext cx="5917631" cy="1774343"/>
      </dsp:txXfrm>
    </dsp:sp>
    <dsp:sp modelId="{4D759BE2-4885-4901-8260-8BE45E0C64A9}">
      <dsp:nvSpPr>
        <dsp:cNvPr id="0" name=""/>
        <dsp:cNvSpPr/>
      </dsp:nvSpPr>
      <dsp:spPr>
        <a:xfrm>
          <a:off x="0" y="2001386"/>
          <a:ext cx="6109607" cy="2002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C00000"/>
              </a:solidFill>
            </a:rPr>
            <a:t>Центр консультационной поддержки (ЦКП) </a:t>
          </a:r>
          <a:r>
            <a:rPr lang="ru-RU" sz="2000" b="1" kern="1200" dirty="0" smtClean="0"/>
            <a:t>филиал РТРС «РТПЦ Республики Башкортостан»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Адрес</a:t>
          </a:r>
          <a:r>
            <a:rPr lang="en-US" sz="1400" b="1" kern="1200" dirty="0" smtClean="0"/>
            <a:t>: </a:t>
          </a:r>
          <a:r>
            <a:rPr lang="ru-RU" sz="1400" b="1" kern="1200" dirty="0" smtClean="0"/>
            <a:t>г. Уфа, ул. Октябрьской революции, д 65</a:t>
          </a:r>
          <a:r>
            <a:rPr lang="en-US" sz="1400" b="1" kern="1200" dirty="0" smtClean="0"/>
            <a:t>/</a:t>
          </a:r>
          <a:r>
            <a:rPr lang="ru-RU" sz="1400" b="1" kern="1200" dirty="0" smtClean="0"/>
            <a:t>1.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е-</a:t>
          </a:r>
          <a:r>
            <a:rPr lang="en-US" sz="1400" b="1" kern="1200" dirty="0" smtClean="0"/>
            <a:t>mail: </a:t>
          </a:r>
          <a:r>
            <a:rPr lang="en-US" sz="1400" b="1" kern="1200" dirty="0" smtClean="0">
              <a:hlinkClick xmlns:r="http://schemas.openxmlformats.org/officeDocument/2006/relationships" r:id="rId1"/>
            </a:rPr>
            <a:t>ckp_ufa@rtrn.ru</a:t>
          </a:r>
          <a:endParaRPr lang="ru-RU" sz="14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Тел.</a:t>
          </a:r>
          <a:r>
            <a:rPr lang="en-US" sz="3600" b="1" kern="1200" dirty="0" smtClean="0"/>
            <a:t>:</a:t>
          </a:r>
          <a:r>
            <a:rPr lang="ru-RU" sz="3600" b="1" kern="1200" dirty="0" smtClean="0"/>
            <a:t> </a:t>
          </a:r>
          <a:r>
            <a:rPr lang="ru-RU" sz="3600" b="1" kern="1200" dirty="0" smtClean="0">
              <a:solidFill>
                <a:srgbClr val="FF0000"/>
              </a:solidFill>
            </a:rPr>
            <a:t>+7 (347) 246 – 45 – 78 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97765" y="2099151"/>
        <a:ext cx="5914077" cy="1807198"/>
      </dsp:txXfrm>
    </dsp:sp>
    <dsp:sp modelId="{7D8E9A10-699D-41C8-A206-EBD8E5D1C8CD}">
      <dsp:nvSpPr>
        <dsp:cNvPr id="0" name=""/>
        <dsp:cNvSpPr/>
      </dsp:nvSpPr>
      <dsp:spPr>
        <a:xfrm>
          <a:off x="0" y="4076339"/>
          <a:ext cx="6109607" cy="1568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СМОТРИЦИФРУ.РФ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76584" y="4152923"/>
        <a:ext cx="5956439" cy="1415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9A55-2F31-40B2-8B9F-7972CB48D0DD}">
      <dsp:nvSpPr>
        <dsp:cNvPr id="0" name=""/>
        <dsp:cNvSpPr/>
      </dsp:nvSpPr>
      <dsp:spPr>
        <a:xfrm>
          <a:off x="0" y="4778"/>
          <a:ext cx="104541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РТРС.РФ </a:t>
          </a:r>
          <a:endParaRPr lang="ru-RU" sz="1500" kern="1200" dirty="0"/>
        </a:p>
      </dsp:txBody>
      <dsp:txXfrm>
        <a:off x="17563" y="22341"/>
        <a:ext cx="1010288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32B02-3495-409B-A7D9-6FF1FF2FB66F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14196-9937-4AE7-B9DB-2104578B8B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1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6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8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8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9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9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81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53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46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77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2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94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55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1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7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ТЕЛЕРАДИОСЕТЬ РОССИИ 2017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2389187"/>
            <a:ext cx="10515600" cy="37258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0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8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1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8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1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1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032F-4249-4B48-8B37-E65BE6E0D5D9}" type="datetimeFigureOut">
              <a:rPr lang="ru-RU" smtClean="0"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890D-617A-4D28-9555-69CB90129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67" r:id="rId17"/>
    <p:sldLayoutId id="2147483671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diagrams/layout5.xml" Type="http://schemas.openxmlformats.org/officeDocument/2006/relationships/diagramLayout"/><Relationship Id="rId7" Target="../media/image15.jpeg" Type="http://schemas.openxmlformats.org/officeDocument/2006/relationships/image"/><Relationship Id="rId2" Target="../diagrams/data5.xml" Type="http://schemas.openxmlformats.org/officeDocument/2006/relationships/diagramData"/><Relationship Id="rId1" Target="../slideLayouts/slideLayout20.xml" Type="http://schemas.openxmlformats.org/officeDocument/2006/relationships/slideLayout"/><Relationship Id="rId6" Target="../diagrams/drawing5.xml" Type="http://schemas.microsoft.com/office/2007/relationships/diagramDrawing"/><Relationship Id="rId5" Target="../diagrams/colors5.xml" Type="http://schemas.openxmlformats.org/officeDocument/2006/relationships/diagramColors"/><Relationship Id="rId4" Target="../diagrams/quickStyle5.xml" Type="http://schemas.openxmlformats.org/officeDocument/2006/relationships/diagramQuickStyl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0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0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8" Target="../media/image23.jpeg" Type="http://schemas.openxmlformats.org/officeDocument/2006/relationships/image"/><Relationship Id="rId3" Target="../notesSlides/notesSlide6.xml" Type="http://schemas.openxmlformats.org/officeDocument/2006/relationships/notesSlide"/><Relationship Id="rId7" Target="../media/image22.jpeg" Type="http://schemas.openxmlformats.org/officeDocument/2006/relationships/image"/><Relationship Id="rId2" Target="../slideLayouts/slideLayout17.xml" Type="http://schemas.openxmlformats.org/officeDocument/2006/relationships/slideLayout"/><Relationship Id="rId1" Target="../drawings/vmlDrawing8.vml" Type="http://schemas.openxmlformats.org/officeDocument/2006/relationships/vmlDrawing"/><Relationship Id="rId6" Target="../media/image21.jpeg" Type="http://schemas.openxmlformats.org/officeDocument/2006/relationships/image"/><Relationship Id="rId5" Target="../media/image3.emf" Type="http://schemas.openxmlformats.org/officeDocument/2006/relationships/image"/><Relationship Id="rId4" Target="../embeddings/oleObject8.bin" Type="http://schemas.openxmlformats.org/officeDocument/2006/relationships/oleObject"/><Relationship Id="rId9" Target="../media/image24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diagramQuickStyle" Target="../diagrams/quickStyle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Layout" Target="../diagrams/layout7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6.xml"/><Relationship Id="rId15" Type="http://schemas.microsoft.com/office/2007/relationships/diagramDrawing" Target="../diagrams/drawing7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.emf"/><Relationship Id="rId14" Type="http://schemas.openxmlformats.org/officeDocument/2006/relationships/diagramColors" Target="../diagrams/colors7.xml"/></Relationships>
</file>

<file path=ppt/slides/_rels/slide16.xml.rels><?xml version="1.0" encoding="UTF-8" standalone="yes" ?><Relationships xmlns="http://schemas.openxmlformats.org/package/2006/relationships"><Relationship Id="rId3" Target="../notesSlides/notesSlide7.xml" Type="http://schemas.openxmlformats.org/officeDocument/2006/relationships/notesSlide"/><Relationship Id="rId2" Target="../slideLayouts/slideLayout19.xml" Type="http://schemas.openxmlformats.org/officeDocument/2006/relationships/slideLayout"/><Relationship Id="rId1" Target="../drawings/vmlDrawing10.vml" Type="http://schemas.openxmlformats.org/officeDocument/2006/relationships/vmlDrawing"/><Relationship Id="rId6" Target="../media/image3.emf" Type="http://schemas.openxmlformats.org/officeDocument/2006/relationships/image"/><Relationship Id="rId5" Target="../embeddings/oleObject10.bin" Type="http://schemas.openxmlformats.org/officeDocument/2006/relationships/oleObject"/><Relationship Id="rId4" Target="../media/image2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slideLayouts/slideLayout16.xml" Type="http://schemas.openxmlformats.org/officeDocument/2006/relationships/slideLayout"/><Relationship Id="rId1" Target="../drawings/vmlDrawing5.vml" Type="http://schemas.openxmlformats.org/officeDocument/2006/relationships/vmlDrawing"/><Relationship Id="rId5" Target="../media/image3.emf" Type="http://schemas.openxmlformats.org/officeDocument/2006/relationships/image"/><Relationship Id="rId4" Target="../embeddings/oleObject5.bin" Type="http://schemas.openxmlformats.org/officeDocument/2006/relationships/oleObject"/></Relationships>
</file>

<file path=ppt/slides/_rels/slide8.xml.rels><?xml version="1.0" encoding="UTF-8" standalone="yes" ?><Relationships xmlns="http://schemas.openxmlformats.org/package/2006/relationships"><Relationship Id="rId8" Target="../diagrams/drawing2.xml" Type="http://schemas.microsoft.com/office/2007/relationships/diagramDrawing"/><Relationship Id="rId13" Target="../diagrams/drawing3.xml" Type="http://schemas.microsoft.com/office/2007/relationships/diagramDrawing"/><Relationship Id="rId3" Target="../media/image12.jpeg" Type="http://schemas.openxmlformats.org/officeDocument/2006/relationships/image"/><Relationship Id="rId7" Target="../diagrams/colors2.xml" Type="http://schemas.openxmlformats.org/officeDocument/2006/relationships/diagramColors"/><Relationship Id="rId12" Target="../diagrams/colors3.xml" Type="http://schemas.openxmlformats.org/officeDocument/2006/relationships/diagramColors"/><Relationship Id="rId2" Target="../slideLayouts/slideLayout15.xml" Type="http://schemas.openxmlformats.org/officeDocument/2006/relationships/slideLayout"/><Relationship Id="rId1" Target="../drawings/vmlDrawing6.vml" Type="http://schemas.openxmlformats.org/officeDocument/2006/relationships/vmlDrawing"/><Relationship Id="rId6" Target="../diagrams/quickStyle2.xml" Type="http://schemas.openxmlformats.org/officeDocument/2006/relationships/diagramQuickStyle"/><Relationship Id="rId11" Target="../diagrams/quickStyle3.xml" Type="http://schemas.openxmlformats.org/officeDocument/2006/relationships/diagramQuickStyle"/><Relationship Id="rId5" Target="../diagrams/layout2.xml" Type="http://schemas.openxmlformats.org/officeDocument/2006/relationships/diagramLayout"/><Relationship Id="rId15" Target="../media/image3.emf" Type="http://schemas.openxmlformats.org/officeDocument/2006/relationships/image"/><Relationship Id="rId10" Target="../diagrams/layout3.xml" Type="http://schemas.openxmlformats.org/officeDocument/2006/relationships/diagramLayout"/><Relationship Id="rId4" Target="../diagrams/data2.xml" Type="http://schemas.openxmlformats.org/officeDocument/2006/relationships/diagramData"/><Relationship Id="rId9" Target="../diagrams/data3.xml" Type="http://schemas.openxmlformats.org/officeDocument/2006/relationships/diagramData"/><Relationship Id="rId14" Target="../embeddings/oleObject6.bin" Type="http://schemas.openxmlformats.org/officeDocument/2006/relationships/oleObject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4.xml"/><Relationship Id="rId11" Type="http://schemas.openxmlformats.org/officeDocument/2006/relationships/oleObject" Target="../embeddings/oleObject7.bin"/><Relationship Id="rId5" Type="http://schemas.openxmlformats.org/officeDocument/2006/relationships/diagramData" Target="../diagrams/data4.xml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220" y="1219666"/>
            <a:ext cx="10877005" cy="1179734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Цифровое эфирное </a:t>
            </a:r>
            <a:r>
              <a:rPr lang="ru-RU" sz="30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телевидение в Республике Башкортостан</a:t>
            </a:r>
            <a:endParaRPr lang="ru-RU" sz="3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8246" y="3250459"/>
            <a:ext cx="9425354" cy="120131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МЕТОДИЧЕСКИЕ РЕКОМЕНДАЦИИ ДЛЯ ВОЛОНТЕРОВ</a:t>
            </a:r>
          </a:p>
          <a:p>
            <a:r>
              <a:rPr lang="ru-RU" dirty="0">
                <a:solidFill>
                  <a:schemeClr val="bg1"/>
                </a:solidFill>
              </a:rPr>
              <a:t>по подключению и настройке оборудования для приёма цифрового эфирного телевизионного сигнала стандарта </a:t>
            </a:r>
            <a:r>
              <a:rPr lang="en-US" dirty="0">
                <a:solidFill>
                  <a:schemeClr val="bg1"/>
                </a:solidFill>
              </a:rPr>
              <a:t>DVB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ru-RU" dirty="0">
                <a:solidFill>
                  <a:schemeClr val="bg1"/>
                </a:solidFill>
              </a:rPr>
              <a:t>2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395046" y="5302834"/>
            <a:ext cx="9425354" cy="600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+mn-lt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426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873" y="-109492"/>
            <a:ext cx="8819606" cy="91068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На что обратить внимание при выборе приставки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2182176"/>
              </p:ext>
            </p:extLst>
          </p:nvPr>
        </p:nvGraphicFramePr>
        <p:xfrm>
          <a:off x="7837714" y="801190"/>
          <a:ext cx="3916679" cy="595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8" y="1010193"/>
            <a:ext cx="7361850" cy="51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863" y="-83366"/>
            <a:ext cx="7112726" cy="893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Обновление программного обеспечения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884229" y="3187337"/>
            <a:ext cx="1469570" cy="29277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253" y="644488"/>
            <a:ext cx="6432250" cy="62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109" y="0"/>
            <a:ext cx="10430691" cy="9056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Как выбрать антенну?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926" y="714157"/>
            <a:ext cx="9165105" cy="3378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0" y="3988526"/>
            <a:ext cx="8682445" cy="27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684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Как подключить и настроить оборудование для приема ЦЭТВ?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52" y="731520"/>
            <a:ext cx="5400448" cy="605245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037" y="914401"/>
            <a:ext cx="5583329" cy="58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8610600" y="1239505"/>
          <a:ext cx="2397934" cy="166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239505"/>
                        <a:ext cx="2397934" cy="166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ижний колонтитул 2"/>
          <p:cNvSpPr txBox="1">
            <a:spLocks/>
          </p:cNvSpPr>
          <p:nvPr/>
        </p:nvSpPr>
        <p:spPr>
          <a:xfrm>
            <a:off x="594204" y="654181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7218" y="73659"/>
            <a:ext cx="1175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одновременно смотреть цифровое и аналоговое телевидение?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57" y="3333081"/>
            <a:ext cx="5279572" cy="258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72" y="3333081"/>
            <a:ext cx="4904014" cy="258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096" y="737958"/>
            <a:ext cx="4663580" cy="240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27" y="722099"/>
            <a:ext cx="2650152" cy="26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322" y="13788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Где получить консультацию по подключению цифрового ТВ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85339241"/>
              </p:ext>
            </p:extLst>
          </p:nvPr>
        </p:nvGraphicFramePr>
        <p:xfrm>
          <a:off x="838200" y="731519"/>
          <a:ext cx="6109607" cy="572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9982200" y="5907285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Visio" r:id="rId8" imgW="746355" imgH="514968" progId="Visio.Drawing.11">
                  <p:embed/>
                </p:oleObj>
              </mc:Choice>
              <mc:Fallback>
                <p:oleObj name="Visio" r:id="rId8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00" y="5907285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436" y="1791872"/>
            <a:ext cx="4197928" cy="277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4" name="Схема 13"/>
          <p:cNvGraphicFramePr/>
          <p:nvPr>
            <p:extLst/>
          </p:nvPr>
        </p:nvGraphicFramePr>
        <p:xfrm>
          <a:off x="10408950" y="4650563"/>
          <a:ext cx="104541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444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</a:t>
            </a:r>
            <a:r>
              <a:rPr lang="en-US" dirty="0" smtClean="0"/>
              <a:t>2018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38200" y="2111932"/>
            <a:ext cx="10515600" cy="6503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559" y="3225241"/>
            <a:ext cx="3424881" cy="179638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838199" y="5062141"/>
          <a:ext cx="1200665" cy="8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Visio" r:id="rId5" imgW="746355" imgH="514968" progId="Visio.Drawing.11">
                  <p:embed/>
                </p:oleObj>
              </mc:Choice>
              <mc:Fallback>
                <p:oleObj name="Visio" r:id="rId5" imgW="746355" imgH="514968" progId="Visio.Drawing.11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5062141"/>
                        <a:ext cx="1200665" cy="83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8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897838" y="863334"/>
            <a:ext cx="10313631" cy="3484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u="sng" dirty="0" smtClean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9948269" y="5631653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269" y="5631653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1412" y="70949"/>
            <a:ext cx="10432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Федеральная целевая программа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62984740"/>
              </p:ext>
            </p:extLst>
          </p:nvPr>
        </p:nvGraphicFramePr>
        <p:xfrm>
          <a:off x="5168202" y="878445"/>
          <a:ext cx="6043267" cy="475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9"/>
          <a:stretch/>
        </p:blipFill>
        <p:spPr>
          <a:xfrm>
            <a:off x="1141412" y="1066800"/>
            <a:ext cx="328097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13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dirty="0">
                <a:solidFill>
                  <a:schemeClr val="bg1"/>
                </a:solidFill>
              </a:rPr>
              <a:t>Динамика охвата ЦЭТВ в </a:t>
            </a:r>
            <a:r>
              <a:rPr lang="ru-RU" sz="3200" dirty="0" smtClean="0">
                <a:solidFill>
                  <a:schemeClr val="bg1"/>
                </a:solidFill>
              </a:rPr>
              <a:t>Республике Башкортостан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Заголовок 25"/>
          <p:cNvSpPr txBox="1">
            <a:spLocks/>
          </p:cNvSpPr>
          <p:nvPr/>
        </p:nvSpPr>
        <p:spPr>
          <a:xfrm>
            <a:off x="2598669" y="3780545"/>
            <a:ext cx="10058400" cy="2743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Динамика охвата ЦЭТВ в РБ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9963497" y="5686614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497" y="5686614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Заголовок 25"/>
          <p:cNvSpPr txBox="1">
            <a:spLocks/>
          </p:cNvSpPr>
          <p:nvPr/>
        </p:nvSpPr>
        <p:spPr>
          <a:xfrm>
            <a:off x="2598669" y="3780545"/>
            <a:ext cx="10058400" cy="2743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2060728" y="123109"/>
            <a:ext cx="7833622" cy="7259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Зачем Россия переходит на «цифру»?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34354" y="6605469"/>
            <a:ext cx="4114800" cy="365125"/>
          </a:xfrm>
        </p:spPr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1282168" y="635539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07" y="1515781"/>
            <a:ext cx="10058400" cy="37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-100783"/>
            <a:ext cx="11040291" cy="9019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Преимущества РТРС перед коммерческими операторами телевидения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64" y="2006782"/>
            <a:ext cx="5219700" cy="27051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65900" y="1114425"/>
            <a:ext cx="4787900" cy="50006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ru-RU" sz="2800" dirty="0" smtClean="0">
              <a:latin typeface="+mn-lt"/>
            </a:endParaRPr>
          </a:p>
          <a:p>
            <a:pPr marL="228600" indent="-228600">
              <a:buAutoNum type="arabicPeriod"/>
            </a:pPr>
            <a:r>
              <a:rPr lang="ru-RU" sz="2800" dirty="0" smtClean="0">
                <a:latin typeface="+mn-lt"/>
              </a:rPr>
              <a:t>Отсутствие абоненткой платы</a:t>
            </a:r>
          </a:p>
          <a:p>
            <a:pPr marL="228600" indent="-228600">
              <a:buAutoNum type="arabicPeriod"/>
            </a:pPr>
            <a:r>
              <a:rPr lang="ru-RU" sz="2800" dirty="0" smtClean="0">
                <a:latin typeface="+mn-lt"/>
              </a:rPr>
              <a:t>Самостоятельное подключение</a:t>
            </a:r>
          </a:p>
          <a:p>
            <a:pPr marL="228600" indent="-228600">
              <a:buAutoNum type="arabicPeriod"/>
            </a:pPr>
            <a:r>
              <a:rPr lang="ru-RU" sz="2800" dirty="0" smtClean="0">
                <a:latin typeface="+mn-lt"/>
              </a:rPr>
              <a:t>Не нужно идти и заключать договор: подключил и смотришь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40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947" y="1228042"/>
            <a:ext cx="1042910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В </a:t>
            </a:r>
            <a:r>
              <a:rPr lang="ru-RU" sz="2100" b="1" dirty="0">
                <a:solidFill>
                  <a:srgbClr val="FF0000"/>
                </a:solidFill>
              </a:rPr>
              <a:t>2019 году аналоговое вещание будет отключено в городах </a:t>
            </a:r>
            <a:r>
              <a:rPr lang="ru-RU" sz="21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ru-RU" sz="2100" b="1" dirty="0" smtClean="0">
                <a:solidFill>
                  <a:srgbClr val="FF0000"/>
                </a:solidFill>
              </a:rPr>
              <a:t>населением менее </a:t>
            </a:r>
            <a:r>
              <a:rPr lang="ru-RU" sz="2100" b="1" dirty="0">
                <a:solidFill>
                  <a:srgbClr val="FF0000"/>
                </a:solidFill>
              </a:rPr>
              <a:t>100 000 человек</a:t>
            </a:r>
            <a:r>
              <a:rPr lang="ru-RU" sz="21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1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813486" y="5506985"/>
          <a:ext cx="1200665" cy="8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Visio" r:id="rId3" imgW="746355" imgH="514968" progId="Visio.Drawing.11">
                  <p:embed/>
                </p:oleObj>
              </mc:Choice>
              <mc:Fallback>
                <p:oleObj name="Visio" r:id="rId3" imgW="746355" imgH="514968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86" y="5506985"/>
                        <a:ext cx="1200665" cy="83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7" name="Picture 25" descr="https://blog.materielelectrique.com/wp-content/uploads/2016/11/decodeur-tnt-tv-768x5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581" y="2671160"/>
            <a:ext cx="4347294" cy="290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071498" y="2671160"/>
            <a:ext cx="4910828" cy="2951038"/>
            <a:chOff x="-153289" y="-82411"/>
            <a:chExt cx="5774701" cy="346788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153289" y="-82411"/>
              <a:ext cx="5774701" cy="34678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169288" y="208985"/>
              <a:ext cx="5436125" cy="3129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ГРУППЫ РИСКА:</a:t>
              </a:r>
              <a:endParaRPr lang="ru-RU" sz="1600" kern="1200" dirty="0" smtClean="0"/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 smtClean="0"/>
                <a:t>Граждане и семьи с доходами ниже определенного уровня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Многодетные и неполные семьи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 smtClean="0"/>
                <a:t>Пенсионеры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Инвалиды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 smtClean="0"/>
                <a:t>Сироты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Ветераны</a:t>
              </a:r>
            </a:p>
            <a:p>
              <a:pPr marL="342900" lvl="0" indent="-34290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600" kern="1200" dirty="0" smtClean="0"/>
                <a:t>И другие</a:t>
              </a:r>
            </a:p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48523" y="54665"/>
            <a:ext cx="10429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ОТКЛЮЧЕНИЕ АНАЛОГОВОГО ТЕЛЕВЕЩАНИЯ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38200" y="808586"/>
            <a:ext cx="10101943" cy="11351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Инфраструктура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эфирного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телевизионного вещания филиала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РТРС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«РТПЦ Республики Башкортостан» включает: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216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объектов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цифрового вещания – более 95,5% жителей республики могут принимать ЦЭТВ;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28 ФМ – передатчиков «Радио России»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ентр формирования мультиплексов.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0250348" y="5079212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4" imgW="733275" imgH="504871" progId="Visio.Drawing.11">
                  <p:embed/>
                </p:oleObj>
              </mc:Choice>
              <mc:Fallback>
                <p:oleObj name="Visio" r:id="rId4" imgW="733275" imgH="504871" progId="Visio.Drawing.11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0348" y="5079212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68927" y="143416"/>
            <a:ext cx="10432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Филиал РТРС «Радиотелевизионный передающий центр РБ»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32"/>
          <a:stretch/>
        </p:blipFill>
        <p:spPr>
          <a:xfrm>
            <a:off x="1143000" y="2503601"/>
            <a:ext cx="4676775" cy="340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727" y="2238124"/>
            <a:ext cx="3815621" cy="38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 rot="10800000" flipH="1">
            <a:off x="741405" y="5412260"/>
            <a:ext cx="580767" cy="6672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782" y="60492"/>
            <a:ext cx="10515600" cy="5863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Что смотреть в «цифре»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432" y="730046"/>
            <a:ext cx="7724301" cy="5596613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442783" y="5358703"/>
          <a:ext cx="1200665" cy="831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Visio" r:id="rId4" imgW="746355" imgH="514968" progId="Visio.Drawing.11">
                  <p:embed/>
                </p:oleObj>
              </mc:Choice>
              <mc:Fallback>
                <p:oleObj name="Visio" r:id="rId4" imgW="746355" imgH="514968" progId="Visio.Drawing.11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83" y="5358703"/>
                        <a:ext cx="1200665" cy="831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7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612" y="1462479"/>
            <a:ext cx="7643188" cy="3429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ТЕЛЕРАДИОСЕТЬ РОССИИ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871693" y="945612"/>
          <a:ext cx="10515600" cy="1033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0234914"/>
              </p:ext>
            </p:extLst>
          </p:nvPr>
        </p:nvGraphicFramePr>
        <p:xfrm>
          <a:off x="781050" y="1170774"/>
          <a:ext cx="3961352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39728" y="17210"/>
            <a:ext cx="8751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</a:rPr>
              <a:t>Региональная вставка национального вещания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9963497" y="5686614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Visio" r:id="rId14" imgW="746355" imgH="514968" progId="Visio.Drawing.11">
                  <p:embed/>
                </p:oleObj>
              </mc:Choice>
              <mc:Fallback>
                <p:oleObj name="Visio" r:id="rId14" imgW="746355" imgH="514968" progId="Visio.Drawing.11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497" y="5686614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96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kemerovo.rtrs.ru/upload/medialibrary/296/a01b4e2c4babcb577025c81b30d2d87d_1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3960514"/>
            <a:ext cx="569912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0"/>
            <a:ext cx="10515600" cy="73631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Оборудование для приема ЦЭТВ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ТЕЛЕРАДИОСЕТЬ РОССИИ 2018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D4DB-14A3-49CF-99C3-80731B9A304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6460943" y="3756454"/>
          <a:ext cx="4870632" cy="271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4" name="Picture 6" descr="http://kemerovo.rtrs.ru/upload/medialibrary/1d7/95f3d219714ac66922b6838681a9b309_1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44" y="1113050"/>
            <a:ext cx="1054889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594204" y="5508086"/>
          <a:ext cx="1198310" cy="82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Visio" r:id="rId11" imgW="746355" imgH="514968" progId="Visio.Drawing.11">
                  <p:embed/>
                </p:oleObj>
              </mc:Choice>
              <mc:Fallback>
                <p:oleObj name="Visio" r:id="rId11" imgW="746355" imgH="514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4" y="5508086"/>
                        <a:ext cx="1198310" cy="82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511</Words>
  <Application>Microsoft Office PowerPoint</Application>
  <PresentationFormat>Широкоэкранный</PresentationFormat>
  <Paragraphs>87</Paragraphs>
  <Slides>16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Visio</vt:lpstr>
      <vt:lpstr>Цифровое эфирное телевидение в Республике Башкортостан</vt:lpstr>
      <vt:lpstr>Презентация PowerPoint</vt:lpstr>
      <vt:lpstr>Динамика охвата ЦЭТВ в Республике Башкортостан </vt:lpstr>
      <vt:lpstr>Преимущества РТРС перед коммерческими операторами телевидения</vt:lpstr>
      <vt:lpstr>Презентация PowerPoint</vt:lpstr>
      <vt:lpstr>Презентация PowerPoint</vt:lpstr>
      <vt:lpstr>Что смотреть в «цифре»</vt:lpstr>
      <vt:lpstr>Презентация PowerPoint</vt:lpstr>
      <vt:lpstr>Оборудование для приема ЦЭТВ</vt:lpstr>
      <vt:lpstr>На что обратить внимание при выборе приставки</vt:lpstr>
      <vt:lpstr>Обновление программного обеспечения</vt:lpstr>
      <vt:lpstr>Как выбрать антенну?</vt:lpstr>
      <vt:lpstr>Как подключить и настроить оборудование для приема ЦЭТВ?</vt:lpstr>
      <vt:lpstr>Презентация PowerPoint</vt:lpstr>
      <vt:lpstr>Где получить консультацию по подключению цифрового ТВ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эфирное телерадиовещание  в Республике Башкортостан</dc:title>
  <dc:creator>Пользователь Windows</dc:creator>
  <cp:lastModifiedBy>User Windows</cp:lastModifiedBy>
  <cp:revision>26</cp:revision>
  <dcterms:created xsi:type="dcterms:W3CDTF">2018-08-22T04:33:34Z</dcterms:created>
  <dcterms:modified xsi:type="dcterms:W3CDTF">2019-09-13T11:14:19Z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5032930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